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3"/>
  </p:notesMasterIdLst>
  <p:handoutMasterIdLst>
    <p:handoutMasterId r:id="rId24"/>
  </p:handoutMasterIdLst>
  <p:sldIdLst>
    <p:sldId id="256" r:id="rId3"/>
    <p:sldId id="257" r:id="rId4"/>
    <p:sldId id="265" r:id="rId5"/>
    <p:sldId id="266" r:id="rId6"/>
    <p:sldId id="268" r:id="rId7"/>
    <p:sldId id="269" r:id="rId8"/>
    <p:sldId id="273" r:id="rId9"/>
    <p:sldId id="275" r:id="rId10"/>
    <p:sldId id="270" r:id="rId11"/>
    <p:sldId id="271" r:id="rId12"/>
    <p:sldId id="272" r:id="rId13"/>
    <p:sldId id="282" r:id="rId14"/>
    <p:sldId id="279" r:id="rId15"/>
    <p:sldId id="277" r:id="rId16"/>
    <p:sldId id="280" r:id="rId17"/>
    <p:sldId id="278" r:id="rId18"/>
    <p:sldId id="281" r:id="rId19"/>
    <p:sldId id="274" r:id="rId20"/>
    <p:sldId id="283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3807" autoAdjust="0"/>
  </p:normalViewPr>
  <p:slideViewPr>
    <p:cSldViewPr>
      <p:cViewPr>
        <p:scale>
          <a:sx n="70" d="100"/>
          <a:sy n="70" d="100"/>
        </p:scale>
        <p:origin x="-156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330EE-D46B-4E95-B7C7-7268B2DB755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AD59C-9B7B-438D-8956-5B32E2686E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64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F05B7-3499-4009-A30D-97BC8EA8F980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7AAB5-1ED0-428F-BFB1-AFE2B719C6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1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Things to do: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Create</a:t>
            </a:r>
            <a:r>
              <a:rPr lang="en-US" baseline="0" dirty="0" smtClean="0"/>
              <a:t> link to cc_req_links.ppt for “Fields with Required Links”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Create link to cc_mainmenu.ppt for arrow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10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36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456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96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29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39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86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60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088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34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409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33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33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52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4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81000"/>
            <a:ext cx="8305800" cy="83820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 dirty="0" smtClean="0"/>
              <a:t>Insert question</a:t>
            </a:r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1447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12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5105400" y="1447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51816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5105400" y="51816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26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4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05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19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93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05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67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65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98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68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96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72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70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0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377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8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172200"/>
            <a:ext cx="914400" cy="541421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21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 main menu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3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8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1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92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58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6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94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69DA9-583C-47B9-B4C1-5747BB968AE7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4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  <p:sldLayoutId id="2147483674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76" r:id="rId10"/>
    <p:sldLayoutId id="2147483660" r:id="rId11"/>
    <p:sldLayoutId id="2147483656" r:id="rId12"/>
    <p:sldLayoutId id="2147483657" r:id="rId13"/>
    <p:sldLayoutId id="2147483658" r:id="rId14"/>
    <p:sldLayoutId id="2147483659" r:id="rId1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390E-8D30-4DB7-AA07-BE6CBEDC36D5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5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3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12" Type="http://schemas.openxmlformats.org/officeDocument/2006/relationships/slide" Target="slide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cc_req_links.pptx" TargetMode="Externa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ites.google.com/a/hawaii.edu/art-128-catalog/" TargetMode="External"/><Relationship Id="rId13" Type="http://schemas.openxmlformats.org/officeDocument/2006/relationships/slide" Target="slide20.xml"/><Relationship Id="rId3" Type="http://schemas.openxmlformats.org/officeDocument/2006/relationships/hyperlink" Target="https://sites.google.com/a/hawaii.edu/art-128/" TargetMode="External"/><Relationship Id="rId7" Type="http://schemas.openxmlformats.org/officeDocument/2006/relationships/hyperlink" Target="https://sites.google.com/a/hawaii.edu/sp-251/" TargetMode="External"/><Relationship Id="rId12" Type="http://schemas.openxmlformats.org/officeDocument/2006/relationships/hyperlink" Target="https://sites.google.com/a/hawaii.edu/sp-251-catalo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google.com/a/hawaii.edu/hist-284/" TargetMode="External"/><Relationship Id="rId11" Type="http://schemas.openxmlformats.org/officeDocument/2006/relationships/hyperlink" Target="https://sites.google.com/a/hawaii.edu/hist-284-catalog/" TargetMode="External"/><Relationship Id="rId5" Type="http://schemas.openxmlformats.org/officeDocument/2006/relationships/hyperlink" Target="https://sites.google.com/a/hawaii.edu/eng-209/" TargetMode="External"/><Relationship Id="rId10" Type="http://schemas.openxmlformats.org/officeDocument/2006/relationships/hyperlink" Target="https://sites.google.com/a/hawaii.edu/eng-209-catalog/" TargetMode="External"/><Relationship Id="rId4" Type="http://schemas.openxmlformats.org/officeDocument/2006/relationships/hyperlink" Target="https://sites.google.com/a/hawaii.edu/com-201/" TargetMode="External"/><Relationship Id="rId9" Type="http://schemas.openxmlformats.org/officeDocument/2006/relationships/hyperlink" Target="https://sites.google.com/a/hawaii.edu/com-201-catalo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Completed_Activity1.doc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hyperlink" Target="Completed_Checklist.docx" TargetMode="External"/><Relationship Id="rId4" Type="http://schemas.openxmlformats.org/officeDocument/2006/relationships/hyperlink" Target="Completed_Activity1_Data.doc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ompleted_Activity2.doc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0.xml"/><Relationship Id="rId5" Type="http://schemas.openxmlformats.org/officeDocument/2006/relationships/hyperlink" Target="Completed_Checklist.docx" TargetMode="External"/><Relationship Id="rId4" Type="http://schemas.openxmlformats.org/officeDocument/2006/relationships/hyperlink" Target="Completed_Activity2_Data.doc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Completed_Activity3.doc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0.xml"/><Relationship Id="rId5" Type="http://schemas.openxmlformats.org/officeDocument/2006/relationships/hyperlink" Target="Completed_Checklist.docx" TargetMode="External"/><Relationship Id="rId4" Type="http://schemas.openxmlformats.org/officeDocument/2006/relationships/hyperlink" Target="Completed_Activity3_Data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20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a/hawaii.edu/inactive-course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hyperlink" Target="http://screencast.com/t/QwsI4bdYteb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 </a:t>
            </a:r>
            <a:br>
              <a:rPr lang="en-US" dirty="0" smtClean="0"/>
            </a:br>
            <a:r>
              <a:rPr lang="en-US" dirty="0" smtClean="0"/>
              <a:t>Completed Course Outlines Menu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2212226"/>
            <a:ext cx="4724400" cy="3502774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3" action="ppaction://hlinksldjump"/>
              </a:rPr>
              <a:t>18 Required Fields</a:t>
            </a:r>
            <a:endParaRPr lang="en-US" sz="2800" dirty="0" smtClean="0"/>
          </a:p>
          <a:p>
            <a:r>
              <a:rPr lang="en-US" sz="2800" dirty="0" smtClean="0">
                <a:hlinkClick r:id="rId4" action="ppaction://hlinksldjump"/>
              </a:rPr>
              <a:t>Extra catalog fields</a:t>
            </a:r>
            <a:endParaRPr lang="en-US" sz="2800" dirty="0" smtClean="0"/>
          </a:p>
          <a:p>
            <a:r>
              <a:rPr lang="en-US" sz="2800" dirty="0" smtClean="0">
                <a:hlinkClick r:id="rId5" action="ppaction://hlinksldjump"/>
              </a:rPr>
              <a:t>General Education fields</a:t>
            </a:r>
            <a:endParaRPr lang="en-US" sz="2800" dirty="0" smtClean="0"/>
          </a:p>
          <a:p>
            <a:r>
              <a:rPr lang="en-US" sz="2800" dirty="0" smtClean="0">
                <a:hlinkClick r:id="rId6" action="ppaction://hlinkpres?slideindex=1&amp;slidetitle="/>
              </a:rPr>
              <a:t>Fields with Required Links</a:t>
            </a:r>
            <a:endParaRPr lang="en-US" dirty="0" smtClean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>
          <a:xfrm>
            <a:off x="4876800" y="2212226"/>
            <a:ext cx="3886200" cy="4112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7" action="ppaction://hlinksldjump"/>
              </a:rPr>
              <a:t>Modify or Update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 action="ppaction://hlinksldjump"/>
              </a:rPr>
              <a:t>Delete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hlinkClick r:id="rId9" action="ppaction://hlinksldjump"/>
              </a:rPr>
              <a:t>Make Inactive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0" action="ppaction://hlinksldjump"/>
              </a:rPr>
              <a:t>Rename or Renumber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1" action="ppaction://hlinksldjump"/>
              </a:rPr>
              <a:t>Examples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hlinkClick r:id="rId12" action="ppaction://hlinksldjump"/>
              </a:rPr>
              <a:t>Trial Run Exercises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974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Completed Approved Course Outlines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>
                <a:hlinkClick r:id="rId3"/>
              </a:rPr>
              <a:t>ART 128 (outline)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COM 201 (outline)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ENG 209 (outline)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HIST 284 (outline)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SP 251 (outline)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8"/>
              </a:rPr>
              <a:t>ART 128 (catalog)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COM 201 (catalog)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ENG 209 (catalog)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HIST 284 (catalog)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SP 251 (catalog)</a:t>
            </a:r>
            <a:endParaRPr lang="en-US" dirty="0"/>
          </a:p>
        </p:txBody>
      </p:sp>
      <p:sp>
        <p:nvSpPr>
          <p:cNvPr id="8" name="Action Button: Information 7">
            <a:hlinkClick r:id="rId13" action="ppaction://hlinksldjump" highlightClick="1"/>
          </p:cNvPr>
          <p:cNvSpPr/>
          <p:nvPr/>
        </p:nvSpPr>
        <p:spPr>
          <a:xfrm>
            <a:off x="4191000" y="61722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2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 Run – Modify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hlinkClick r:id="rId3"/>
              </a:rPr>
              <a:t>http://cctest.its.hawaii.edu:8080/central/core/cas.jsp</a:t>
            </a:r>
            <a:endParaRPr lang="en-US" sz="2800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Modify appropriate 18 required fields and other appropriate catalog and non-catalog fields (see next slide for info)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#1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 </a:t>
            </a:r>
            <a:r>
              <a:rPr lang="en-US" dirty="0" smtClean="0">
                <a:hlinkClick r:id="rId3" action="ppaction://hlinkfile"/>
              </a:rPr>
              <a:t>here</a:t>
            </a:r>
            <a:r>
              <a:rPr lang="en-US" dirty="0" smtClean="0"/>
              <a:t> to download a copy of the steps for activity #1.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4" action="ppaction://hlinkfile"/>
              </a:rPr>
              <a:t>here</a:t>
            </a:r>
            <a:r>
              <a:rPr lang="en-US" dirty="0" smtClean="0"/>
              <a:t> to download a copy of the information to be entered during activity #1, modifying an existing completed approved course outline.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5" action="ppaction://hlinkfile"/>
              </a:rPr>
              <a:t>here</a:t>
            </a:r>
            <a:r>
              <a:rPr lang="en-US" dirty="0" smtClean="0"/>
              <a:t> to download a checklist so that you may double-check your work before sending it to peers for review.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914401"/>
            <a:ext cx="8001000" cy="12280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Melissa, this is from the structural framework document and needs to be a separate MS Word document that the learner can download.  It is too much information for the slide.</a:t>
            </a:r>
          </a:p>
          <a:p>
            <a:endParaRPr lang="en-US" b="1" dirty="0" smtClean="0"/>
          </a:p>
          <a:p>
            <a:r>
              <a:rPr lang="en-US" b="1" dirty="0" smtClean="0"/>
              <a:t>Activity #1 Data:</a:t>
            </a:r>
            <a:endParaRPr lang="en-US" dirty="0" smtClean="0"/>
          </a:p>
          <a:p>
            <a:r>
              <a:rPr lang="en-US" dirty="0" smtClean="0"/>
              <a:t>Using the course alpha AMST, ED, ENG, HIST, PACS, PSY, or REL and the following information, modify a 431 or 432 level skeleton/shell outline to have the following:</a:t>
            </a:r>
          </a:p>
          <a:p>
            <a:r>
              <a:rPr lang="en-US" dirty="0" smtClean="0"/>
              <a:t>•Evaluation by quizzes, exams, portfolio, class discussion, and a research project</a:t>
            </a:r>
          </a:p>
          <a:p>
            <a:r>
              <a:rPr lang="en-US" dirty="0" smtClean="0"/>
              <a:t>•Instructional methods lectures, discussions, </a:t>
            </a:r>
            <a:r>
              <a:rPr lang="en-US" smtClean="0"/>
              <a:t>PowerPoint Presentations</a:t>
            </a:r>
            <a:endParaRPr lang="en-US" dirty="0" smtClean="0"/>
          </a:p>
          <a:p>
            <a:r>
              <a:rPr lang="en-US" dirty="0" smtClean="0"/>
              <a:t>• Textbook – The Great Gatsby</a:t>
            </a:r>
          </a:p>
          <a:p>
            <a:r>
              <a:rPr lang="en-US" dirty="0" smtClean="0"/>
              <a:t>•Competency – Write a coherent in-class response to an assigned question or topic</a:t>
            </a:r>
          </a:p>
          <a:p>
            <a:r>
              <a:rPr lang="en-US" dirty="0" smtClean="0"/>
              <a:t>•Content week by week for 16 weeks </a:t>
            </a:r>
          </a:p>
          <a:p>
            <a:r>
              <a:rPr lang="en-US" dirty="0" smtClean="0"/>
              <a:t>week one, Introduction of materials, course syllabus</a:t>
            </a:r>
          </a:p>
          <a:p>
            <a:r>
              <a:rPr lang="en-US" dirty="0" smtClean="0"/>
              <a:t>week two, introduction of the multi-layering transparencies, the eight pointed star</a:t>
            </a:r>
          </a:p>
          <a:p>
            <a:r>
              <a:rPr lang="en-US" dirty="0" smtClean="0"/>
              <a:t>week three, still life assignment one, paint produce begin review of masters of watercolor</a:t>
            </a:r>
          </a:p>
          <a:p>
            <a:r>
              <a:rPr lang="en-US" dirty="0" smtClean="0"/>
              <a:t>week four, light logic, using values of grey paint light on a cube, a sphere and a cone</a:t>
            </a:r>
          </a:p>
          <a:p>
            <a:r>
              <a:rPr lang="en-US" dirty="0" smtClean="0"/>
              <a:t>week five, begin light logic painting three apples in green using back ground of light gray, medium gray and dark gray</a:t>
            </a:r>
          </a:p>
          <a:p>
            <a:r>
              <a:rPr lang="en-US" dirty="0" smtClean="0"/>
              <a:t>week six, painting three apples in red using same background construct as in week five</a:t>
            </a:r>
          </a:p>
          <a:p>
            <a:r>
              <a:rPr lang="en-US" dirty="0" smtClean="0"/>
              <a:t>week seven, composition exercise using apple slices and using the principles of visual art shape, value and texture</a:t>
            </a:r>
          </a:p>
          <a:p>
            <a:r>
              <a:rPr lang="en-US" dirty="0" smtClean="0"/>
              <a:t>week eight, same exercise using other produce, radish, eggplant, onions, and so on</a:t>
            </a:r>
          </a:p>
          <a:p>
            <a:r>
              <a:rPr lang="en-US" dirty="0" smtClean="0"/>
              <a:t>week nine, color chart understanding, color pyramids</a:t>
            </a:r>
          </a:p>
          <a:p>
            <a:r>
              <a:rPr lang="en-US" dirty="0" smtClean="0"/>
              <a:t>week ten, secondary color chart</a:t>
            </a:r>
          </a:p>
          <a:p>
            <a:r>
              <a:rPr lang="en-US" dirty="0" smtClean="0"/>
              <a:t>week eleven, begin floral study, primary colors</a:t>
            </a:r>
          </a:p>
          <a:p>
            <a:r>
              <a:rPr lang="en-US" dirty="0" smtClean="0"/>
              <a:t>week twelve, floral study using secondary colors</a:t>
            </a:r>
          </a:p>
          <a:p>
            <a:r>
              <a:rPr lang="en-US" dirty="0" smtClean="0"/>
              <a:t>week thirteen, analogous color matrix</a:t>
            </a:r>
          </a:p>
          <a:p>
            <a:r>
              <a:rPr lang="en-US" dirty="0" smtClean="0"/>
              <a:t>week fourteen, begin landscape unit, vista looking out over the ocean, including atmospheric perspective and horizon line.</a:t>
            </a:r>
          </a:p>
          <a:p>
            <a:r>
              <a:rPr lang="en-US" dirty="0" smtClean="0"/>
              <a:t>week fifteen, landscape fieldtrip</a:t>
            </a:r>
          </a:p>
          <a:p>
            <a:r>
              <a:rPr lang="en-US" dirty="0" smtClean="0"/>
              <a:t>•Gen Ed - Thinking/Inquiry - Make effective decisions with intellectual integrity to solve problems and/or achieve goals utilizing the skills of </a:t>
            </a:r>
          </a:p>
          <a:p>
            <a:r>
              <a:rPr lang="en-US" dirty="0" smtClean="0"/>
              <a:t>critical thinking, creative thinking, information literacy, and quantitative/symbolic reasoning. </a:t>
            </a:r>
          </a:p>
          <a:p>
            <a:r>
              <a:rPr lang="en-US" dirty="0" smtClean="0"/>
              <a:t>Communication - Ethically compose and convey creative and critical perspectives to an intended audience using visual, oral, written, social, and other forms of communication.</a:t>
            </a:r>
          </a:p>
          <a:p>
            <a:r>
              <a:rPr lang="en-US" dirty="0" smtClean="0"/>
              <a:t>•Prerequisite – ENG 100, Rec. Prep. MATH 100 </a:t>
            </a:r>
          </a:p>
          <a:p>
            <a:r>
              <a:rPr lang="en-US" dirty="0" smtClean="0"/>
              <a:t>•Catalog Title – Art Outline for Testing Purposes II,  Banner title – art testing II</a:t>
            </a:r>
          </a:p>
          <a:p>
            <a:r>
              <a:rPr lang="en-US" dirty="0" smtClean="0"/>
              <a:t>•1.5 hours lecture per week, max enrollment 25</a:t>
            </a:r>
          </a:p>
          <a:p>
            <a:r>
              <a:rPr lang="en-US" dirty="0" smtClean="0"/>
              <a:t>•Description - ALPHA number is a test course for training purposes only.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Trial Run – Modify a Course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http://cctest.its.hawaii.edu:8080/central/core/cas.jsp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2: Courses/Modify Existing Outline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3: Modify appropriate 18 required fields and other appropriate catalog and non-catalog fields </a:t>
            </a:r>
            <a:r>
              <a:rPr lang="en-US" sz="3200" dirty="0" smtClean="0"/>
              <a:t>(see next slide for info)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4: Send to peers for review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5: Send to ETEC project team for review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 6: Make corrections, repeat steps 4 &amp;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Action Button: Information 5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Activity #2 Data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Click </a:t>
            </a:r>
            <a:r>
              <a:rPr lang="en-US" dirty="0" smtClean="0">
                <a:hlinkClick r:id="rId3" action="ppaction://hlinkfile"/>
              </a:rPr>
              <a:t>here</a:t>
            </a:r>
            <a:r>
              <a:rPr lang="en-US" dirty="0" smtClean="0"/>
              <a:t> to download a copy of the steps for activity #2.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4" action="ppaction://hlinkfile"/>
              </a:rPr>
              <a:t>here</a:t>
            </a:r>
            <a:r>
              <a:rPr lang="en-US" dirty="0" smtClean="0"/>
              <a:t> to download a copy of the information to be entered during activity #2, modifying an existing completed approved course outline.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5" action="ppaction://hlinkfile"/>
              </a:rPr>
              <a:t>here</a:t>
            </a:r>
            <a:r>
              <a:rPr lang="en-US" dirty="0" smtClean="0"/>
              <a:t> to download a checklist so that you may double-check your work before sending it to peers for review.</a:t>
            </a:r>
            <a:endParaRPr lang="en-US" dirty="0"/>
          </a:p>
        </p:txBody>
      </p:sp>
      <p:sp>
        <p:nvSpPr>
          <p:cNvPr id="6" name="Action Button: Information 5">
            <a:hlinkClick r:id="rId6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Trial Run – Modify a Course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hlinkClick r:id="rId3"/>
              </a:rPr>
              <a:t>http://cctest.its.hawaii.edu:8080/central/core/cas.jsp</a:t>
            </a:r>
            <a:endParaRPr lang="en-US" sz="2800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Modify appropriate 18 required fields and other appropriate catalog and non-catalog fields (see next slide for info)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  <a:p>
            <a:endParaRPr lang="en-US" dirty="0"/>
          </a:p>
        </p:txBody>
      </p:sp>
      <p:sp>
        <p:nvSpPr>
          <p:cNvPr id="6" name="Action Button: Information 5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Activity #3 Data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Click </a:t>
            </a:r>
            <a:r>
              <a:rPr lang="en-US" dirty="0" smtClean="0">
                <a:hlinkClick r:id="rId3" action="ppaction://hlinkfile"/>
              </a:rPr>
              <a:t>here</a:t>
            </a:r>
            <a:r>
              <a:rPr lang="en-US" dirty="0" smtClean="0"/>
              <a:t> to download a copy of the steps for activity #3.</a:t>
            </a:r>
          </a:p>
          <a:p>
            <a:r>
              <a:rPr lang="en-US" dirty="0" smtClean="0"/>
              <a:t>The information to be entered during activity #3, modifying an existing completed approved course outline will be supplied by you. Click </a:t>
            </a:r>
            <a:r>
              <a:rPr lang="en-US" dirty="0" smtClean="0">
                <a:hlinkClick r:id="rId4" action="ppaction://hlinkfile"/>
              </a:rPr>
              <a:t>here</a:t>
            </a:r>
            <a:r>
              <a:rPr lang="en-US" dirty="0" smtClean="0"/>
              <a:t> to find out which fields you have been assigned to modify .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5" action="ppaction://hlinkfile"/>
              </a:rPr>
              <a:t>here</a:t>
            </a:r>
            <a:r>
              <a:rPr lang="en-US" dirty="0" smtClean="0"/>
              <a:t> to download a checklist so that you may double-check your work before sending it to peers for review.</a:t>
            </a:r>
            <a:endParaRPr lang="en-US" dirty="0"/>
          </a:p>
        </p:txBody>
      </p:sp>
      <p:sp>
        <p:nvSpPr>
          <p:cNvPr id="6" name="Action Button: Information 5">
            <a:hlinkClick r:id="rId6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URL for test database</a:t>
            </a:r>
            <a:endParaRPr lang="en-US" dirty="0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7"/>
          <p:cNvSpPr txBox="1">
            <a:spLocks/>
          </p:cNvSpPr>
          <p:nvPr/>
        </p:nvSpPr>
        <p:spPr>
          <a:xfrm>
            <a:off x="1371600" y="33528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Action Button: Information 4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instructional module consist of nine PowerPoint files.</a:t>
            </a:r>
          </a:p>
          <a:p>
            <a:r>
              <a:rPr lang="en-US" dirty="0"/>
              <a:t>The next slide shows a pictorial diagram of where you currently are in the module – the red circle.</a:t>
            </a:r>
          </a:p>
          <a:p>
            <a:r>
              <a:rPr lang="en-US" dirty="0"/>
              <a:t>The home icon below will take you back to the menu for this section.</a:t>
            </a:r>
          </a:p>
          <a:p>
            <a:r>
              <a:rPr lang="en-US" dirty="0"/>
              <a:t>From the menu, you can choose to go back to the main menu to access any other sections in this module.</a:t>
            </a:r>
          </a:p>
          <a:p>
            <a:r>
              <a:rPr lang="en-US" dirty="0"/>
              <a:t>Previous and next arrows allow easy navigation within each section.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100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 Required Fields in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Type of 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Methods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  <p:sp>
        <p:nvSpPr>
          <p:cNvPr id="6" name="Action Button: Information 5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5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1" y="0"/>
            <a:ext cx="8113059" cy="6269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 Extra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7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5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Modify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Modify any of the 16 required fields and other appropriate catalog fields</a:t>
            </a:r>
          </a:p>
          <a:p>
            <a:r>
              <a:rPr lang="en-US" dirty="0" smtClean="0"/>
              <a:t>Step 4: Modify appropriate non-catalog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Make corrections, repeat steps 4 &amp; 5</a:t>
            </a:r>
          </a:p>
          <a:p>
            <a:r>
              <a:rPr lang="en-US" dirty="0" smtClean="0"/>
              <a:t>Step 6: Click the approval button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4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1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Delete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6174"/>
          </a:xfrm>
        </p:spPr>
        <p:txBody>
          <a:bodyPr/>
          <a:lstStyle/>
          <a:p>
            <a:r>
              <a:rPr lang="en-US" dirty="0" smtClean="0"/>
              <a:t>Department votes to delete a course from the official catalog</a:t>
            </a:r>
          </a:p>
          <a:p>
            <a:r>
              <a:rPr lang="en-US" dirty="0" smtClean="0"/>
              <a:t>Department Chairperson notifies the Educational Specialist</a:t>
            </a:r>
          </a:p>
          <a:p>
            <a:r>
              <a:rPr lang="en-US" dirty="0" smtClean="0"/>
              <a:t>Ed Spec prepares a course outline for deletion</a:t>
            </a:r>
          </a:p>
          <a:p>
            <a:r>
              <a:rPr lang="en-US" dirty="0" smtClean="0"/>
              <a:t>Outline goes through approval process</a:t>
            </a:r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8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degree/certificate program is changing</a:t>
            </a:r>
          </a:p>
          <a:p>
            <a:r>
              <a:rPr lang="en-US" dirty="0" smtClean="0"/>
              <a:t>You have a consistently low enrolled course</a:t>
            </a:r>
          </a:p>
          <a:p>
            <a:r>
              <a:rPr lang="en-US" dirty="0" smtClean="0"/>
              <a:t>You no longer have a qualified content expert</a:t>
            </a:r>
          </a:p>
          <a:p>
            <a:r>
              <a:rPr lang="en-US" dirty="0" smtClean="0"/>
              <a:t>You don’t have time to update the outline before the accreditation team visit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Make the course inactive!!!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One year grace period = breathing space!!!</a:t>
            </a:r>
          </a:p>
        </p:txBody>
      </p:sp>
      <p:pic>
        <p:nvPicPr>
          <p:cNvPr id="5" name="Imagine_revised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09800" y="533400"/>
            <a:ext cx="609600" cy="609600"/>
          </a:xfrm>
          <a:prstGeom prst="rect">
            <a:avLst/>
          </a:prstGeom>
        </p:spPr>
      </p:pic>
      <p:sp>
        <p:nvSpPr>
          <p:cNvPr id="6" name="Action Button: Information 5">
            <a:hlinkClick r:id="rId6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4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8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85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Inactive Course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Proposal to make a course inactive need the 16 required fields and a few other fields completed</a:t>
            </a:r>
          </a:p>
          <a:p>
            <a:r>
              <a:rPr lang="en-US" dirty="0" smtClean="0"/>
              <a:t>Inactive courses must have a full course outline completed when they become active again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/>
              <a:t> to view an inactive course proposal.  Please note that not all of the questions need to be answered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4"/>
              </a:rPr>
              <a:t>here</a:t>
            </a:r>
            <a:r>
              <a:rPr lang="en-US" dirty="0" smtClean="0"/>
              <a:t> to see a list of the required fields and hear an explanation about making a course inactive</a:t>
            </a:r>
          </a:p>
        </p:txBody>
      </p:sp>
      <p:sp>
        <p:nvSpPr>
          <p:cNvPr id="4" name="Action Button: Information 3">
            <a:hlinkClick r:id="rId5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3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Rename/Renumber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the educational specialist</a:t>
            </a:r>
          </a:p>
          <a:p>
            <a:r>
              <a:rPr lang="en-US" dirty="0" smtClean="0"/>
              <a:t>May ask for a rename (new alpha)</a:t>
            </a:r>
          </a:p>
          <a:p>
            <a:r>
              <a:rPr lang="en-US" dirty="0" smtClean="0"/>
              <a:t>May ask for a renumber </a:t>
            </a:r>
          </a:p>
          <a:p>
            <a:r>
              <a:rPr lang="en-US" dirty="0" smtClean="0"/>
              <a:t>May ask for a rename AND a renumber</a:t>
            </a:r>
          </a:p>
          <a:p>
            <a:r>
              <a:rPr lang="en-US" dirty="0" smtClean="0"/>
              <a:t>When renamed/renumbered course arrives in your </a:t>
            </a:r>
            <a:r>
              <a:rPr lang="en-US" dirty="0" err="1" smtClean="0"/>
              <a:t>MyTasks</a:t>
            </a:r>
            <a:r>
              <a:rPr lang="en-US" dirty="0" smtClean="0"/>
              <a:t> area then follow directions for modifying a completed course outline</a:t>
            </a:r>
          </a:p>
          <a:p>
            <a:endParaRPr lang="en-US" dirty="0"/>
          </a:p>
        </p:txBody>
      </p:sp>
      <p:sp>
        <p:nvSpPr>
          <p:cNvPr id="4" name="Action Button: Information 3">
            <a:hlinkClick r:id="rId3" action="ppaction://hlinksldjump" highlightClick="1"/>
          </p:cNvPr>
          <p:cNvSpPr/>
          <p:nvPr/>
        </p:nvSpPr>
        <p:spPr>
          <a:xfrm>
            <a:off x="4191000" y="62484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8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2538</TotalTime>
  <Words>1484</Words>
  <Application>Microsoft Office PowerPoint</Application>
  <PresentationFormat>On-screen Show (4:3)</PresentationFormat>
  <Paragraphs>184</Paragraphs>
  <Slides>20</Slides>
  <Notes>20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Custom Design</vt:lpstr>
      <vt:lpstr>Curriculum Central  Completed Course Outlines Menu</vt:lpstr>
      <vt:lpstr>18 Required Fields in Course Outlines</vt:lpstr>
      <vt:lpstr>Optional Extra Catalog Fields</vt:lpstr>
      <vt:lpstr>General Education SLOs and  Fields for Transfer to UHM</vt:lpstr>
      <vt:lpstr>Modify a Completed Approved Course Outline</vt:lpstr>
      <vt:lpstr>Delete a Completed Approved Course Outline</vt:lpstr>
      <vt:lpstr>Imagine…</vt:lpstr>
      <vt:lpstr>Inactive Course Proposal</vt:lpstr>
      <vt:lpstr>Rename/Renumber a Completed Approved Course Outline</vt:lpstr>
      <vt:lpstr>Examples of Completed Approved Course Outlines</vt:lpstr>
      <vt:lpstr>Trial Run – Modify a Course</vt:lpstr>
      <vt:lpstr>Activity #1 Data</vt:lpstr>
      <vt:lpstr>PowerPoint Presentation</vt:lpstr>
      <vt:lpstr>PowerPoint Presentation</vt:lpstr>
      <vt:lpstr>Activity #2 Data</vt:lpstr>
      <vt:lpstr>Trial Run – Modify a Course</vt:lpstr>
      <vt:lpstr>Activity #3 Data</vt:lpstr>
      <vt:lpstr>URL for test database</vt:lpstr>
      <vt:lpstr>Where Am 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 Completed Course Outlines</dc:title>
  <dc:creator>Melissa</dc:creator>
  <cp:lastModifiedBy>Melissa</cp:lastModifiedBy>
  <cp:revision>59</cp:revision>
  <dcterms:created xsi:type="dcterms:W3CDTF">2012-03-24T08:22:57Z</dcterms:created>
  <dcterms:modified xsi:type="dcterms:W3CDTF">2012-04-01T07:20:45Z</dcterms:modified>
</cp:coreProperties>
</file>